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51206400" cy="384048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6" roundtripDataSignature="AMtx7mg1NfKJVU/T7p7znvz9jb2ZvLvD2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3AB3075-63FE-4C5C-BF80-A456E46F34D2}" v="5" dt="2023-04-25T20:14:01.104"/>
    <p1510:client id="{78FBB2FD-9BA7-4FBA-B188-0DACEA7B846C}" v="18" dt="2023-04-26T05:18:11.1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56"/>
    <p:restoredTop sz="94648"/>
  </p:normalViewPr>
  <p:slideViewPr>
    <p:cSldViewPr snapToGrid="0">
      <p:cViewPr varScale="1">
        <p:scale>
          <a:sx n="20" d="100"/>
          <a:sy n="20" d="100"/>
        </p:scale>
        <p:origin x="1368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customschemas.google.com/relationships/presentationmetadata" Target="metadata"/><Relationship Id="rId11" Type="http://schemas.microsoft.com/office/2015/10/relationships/revisionInfo" Target="revisionInfo.xml"/><Relationship Id="rId10" Type="http://schemas.openxmlformats.org/officeDocument/2006/relationships/tableStyles" Target="tableStyles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4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4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4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4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4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4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4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4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4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4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4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4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4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4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4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4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4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4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4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4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4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4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4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4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hyperlink" Target="https://www.nndc.bnl.gov/nudat3/" TargetMode="External"/><Relationship Id="rId18" Type="http://schemas.openxmlformats.org/officeDocument/2006/relationships/image" Target="../media/image12.png"/><Relationship Id="rId26" Type="http://schemas.openxmlformats.org/officeDocument/2006/relationships/image" Target="../media/image20.png"/><Relationship Id="rId3" Type="http://schemas.openxmlformats.org/officeDocument/2006/relationships/image" Target="../media/image1.png"/><Relationship Id="rId21" Type="http://schemas.openxmlformats.org/officeDocument/2006/relationships/image" Target="../media/image15.png"/><Relationship Id="rId7" Type="http://schemas.openxmlformats.org/officeDocument/2006/relationships/image" Target="../media/image5.png"/><Relationship Id="rId12" Type="http://schemas.openxmlformats.org/officeDocument/2006/relationships/hyperlink" Target="https://www.birmingham.ac.uk" TargetMode="External"/><Relationship Id="rId17" Type="http://schemas.openxmlformats.org/officeDocument/2006/relationships/image" Target="../media/image11.png"/><Relationship Id="rId25" Type="http://schemas.openxmlformats.org/officeDocument/2006/relationships/image" Target="../media/image19.png"/><Relationship Id="rId33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0.png"/><Relationship Id="rId20" Type="http://schemas.openxmlformats.org/officeDocument/2006/relationships/image" Target="../media/image14.png"/><Relationship Id="rId29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hyperlink" Target="http://www.aip.org/history-programs/niels-bohr-library/oral-histories/4483-1" TargetMode="External"/><Relationship Id="rId24" Type="http://schemas.openxmlformats.org/officeDocument/2006/relationships/image" Target="../media/image18.png"/><Relationship Id="rId32" Type="http://schemas.openxmlformats.org/officeDocument/2006/relationships/image" Target="../media/image26.png"/><Relationship Id="rId5" Type="http://schemas.openxmlformats.org/officeDocument/2006/relationships/image" Target="../media/image3.png"/><Relationship Id="rId15" Type="http://schemas.openxmlformats.org/officeDocument/2006/relationships/image" Target="../media/image9.png"/><Relationship Id="rId23" Type="http://schemas.openxmlformats.org/officeDocument/2006/relationships/image" Target="../media/image17.png"/><Relationship Id="rId28" Type="http://schemas.openxmlformats.org/officeDocument/2006/relationships/image" Target="../media/image22.png"/><Relationship Id="rId10" Type="http://schemas.openxmlformats.org/officeDocument/2006/relationships/hyperlink" Target="https://www.britannica.com/biography/C-T-R-Wilson" TargetMode="External"/><Relationship Id="rId19" Type="http://schemas.openxmlformats.org/officeDocument/2006/relationships/image" Target="../media/image13.png"/><Relationship Id="rId31" Type="http://schemas.openxmlformats.org/officeDocument/2006/relationships/image" Target="../media/image25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8.png"/><Relationship Id="rId22" Type="http://schemas.openxmlformats.org/officeDocument/2006/relationships/image" Target="../media/image16.png"/><Relationship Id="rId27" Type="http://schemas.openxmlformats.org/officeDocument/2006/relationships/image" Target="../media/image21.png"/><Relationship Id="rId30" Type="http://schemas.openxmlformats.org/officeDocument/2006/relationships/image" Target="../media/image24.png"/><Relationship Id="rId8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1"/>
          <p:cNvPicPr preferRelativeResize="0"/>
          <p:nvPr/>
        </p:nvPicPr>
        <p:blipFill rotWithShape="1">
          <a:blip r:embed="rId3">
            <a:alphaModFix/>
          </a:blip>
          <a:srcRect l="31571" t="3827" r="38545" b="24235"/>
          <a:stretch/>
        </p:blipFill>
        <p:spPr>
          <a:xfrm>
            <a:off x="18185283" y="6061726"/>
            <a:ext cx="4566403" cy="42851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1"/>
          <p:cNvPicPr preferRelativeResize="0"/>
          <p:nvPr/>
        </p:nvPicPr>
        <p:blipFill rotWithShape="1">
          <a:blip r:embed="rId4">
            <a:alphaModFix/>
          </a:blip>
          <a:srcRect l="4067" r="6334"/>
          <a:stretch/>
        </p:blipFill>
        <p:spPr>
          <a:xfrm>
            <a:off x="23052471" y="6021125"/>
            <a:ext cx="12413179" cy="8776226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1"/>
          <p:cNvSpPr txBox="1"/>
          <p:nvPr/>
        </p:nvSpPr>
        <p:spPr>
          <a:xfrm>
            <a:off x="868800" y="14730250"/>
            <a:ext cx="16507800" cy="974700"/>
          </a:xfrm>
          <a:prstGeom prst="rect">
            <a:avLst/>
          </a:prstGeom>
          <a:solidFill>
            <a:srgbClr val="003359"/>
          </a:solidFill>
          <a:ln>
            <a:noFill/>
          </a:ln>
        </p:spPr>
        <p:txBody>
          <a:bodyPr spcFirstLastPara="1" wrap="square" lIns="142175" tIns="71075" rIns="142175" bIns="710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399" b="1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BACKGROUND</a:t>
            </a:r>
            <a:endParaRPr dirty="0"/>
          </a:p>
        </p:txBody>
      </p:sp>
      <p:sp>
        <p:nvSpPr>
          <p:cNvPr id="18" name="Google Shape;18;p1"/>
          <p:cNvSpPr txBox="1"/>
          <p:nvPr/>
        </p:nvSpPr>
        <p:spPr>
          <a:xfrm>
            <a:off x="36006963" y="5833663"/>
            <a:ext cx="14626500" cy="974700"/>
          </a:xfrm>
          <a:prstGeom prst="rect">
            <a:avLst/>
          </a:prstGeom>
          <a:solidFill>
            <a:srgbClr val="003359"/>
          </a:solidFill>
          <a:ln>
            <a:noFill/>
          </a:ln>
        </p:spPr>
        <p:txBody>
          <a:bodyPr spcFirstLastPara="1" wrap="square" lIns="142175" tIns="71075" rIns="142175" bIns="710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399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CONCLUSIONS</a:t>
            </a:r>
            <a:endParaRPr/>
          </a:p>
        </p:txBody>
      </p:sp>
      <p:sp>
        <p:nvSpPr>
          <p:cNvPr id="19" name="Google Shape;19;p1"/>
          <p:cNvSpPr txBox="1"/>
          <p:nvPr/>
        </p:nvSpPr>
        <p:spPr>
          <a:xfrm>
            <a:off x="605125" y="4628475"/>
            <a:ext cx="16507800" cy="974700"/>
          </a:xfrm>
          <a:prstGeom prst="rect">
            <a:avLst/>
          </a:prstGeom>
          <a:solidFill>
            <a:srgbClr val="003359"/>
          </a:solidFill>
          <a:ln>
            <a:noFill/>
          </a:ln>
        </p:spPr>
        <p:txBody>
          <a:bodyPr spcFirstLastPara="1" wrap="square" lIns="142175" tIns="71075" rIns="142175" bIns="710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399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INTRODUCTION</a:t>
            </a:r>
            <a:endParaRPr/>
          </a:p>
        </p:txBody>
      </p:sp>
      <p:sp>
        <p:nvSpPr>
          <p:cNvPr id="20" name="Google Shape;20;p1"/>
          <p:cNvSpPr txBox="1"/>
          <p:nvPr/>
        </p:nvSpPr>
        <p:spPr>
          <a:xfrm>
            <a:off x="35958813" y="10617688"/>
            <a:ext cx="14626500" cy="974700"/>
          </a:xfrm>
          <a:prstGeom prst="rect">
            <a:avLst/>
          </a:prstGeom>
          <a:solidFill>
            <a:srgbClr val="003359"/>
          </a:solidFill>
          <a:ln>
            <a:noFill/>
          </a:ln>
        </p:spPr>
        <p:txBody>
          <a:bodyPr spcFirstLastPara="1" wrap="square" lIns="142175" tIns="71075" rIns="142175" bIns="710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399" b="1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FUTURE RESEARCH</a:t>
            </a:r>
            <a:endParaRPr/>
          </a:p>
        </p:txBody>
      </p:sp>
      <p:sp>
        <p:nvSpPr>
          <p:cNvPr id="21" name="Google Shape;21;p1"/>
          <p:cNvSpPr txBox="1"/>
          <p:nvPr/>
        </p:nvSpPr>
        <p:spPr>
          <a:xfrm>
            <a:off x="18145747" y="4628482"/>
            <a:ext cx="17319900" cy="974700"/>
          </a:xfrm>
          <a:prstGeom prst="rect">
            <a:avLst/>
          </a:prstGeom>
          <a:solidFill>
            <a:srgbClr val="003359"/>
          </a:solidFill>
          <a:ln>
            <a:noFill/>
          </a:ln>
        </p:spPr>
        <p:txBody>
          <a:bodyPr spcFirstLastPara="1" wrap="square" lIns="142175" tIns="71075" rIns="142175" bIns="710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399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RESULTS</a:t>
            </a:r>
            <a:endParaRPr/>
          </a:p>
        </p:txBody>
      </p:sp>
      <p:sp>
        <p:nvSpPr>
          <p:cNvPr id="22" name="Google Shape;22;p1"/>
          <p:cNvSpPr txBox="1"/>
          <p:nvPr/>
        </p:nvSpPr>
        <p:spPr>
          <a:xfrm>
            <a:off x="36006963" y="27995750"/>
            <a:ext cx="14626500" cy="974700"/>
          </a:xfrm>
          <a:prstGeom prst="rect">
            <a:avLst/>
          </a:prstGeom>
          <a:solidFill>
            <a:srgbClr val="003359"/>
          </a:solidFill>
          <a:ln>
            <a:noFill/>
          </a:ln>
        </p:spPr>
        <p:txBody>
          <a:bodyPr spcFirstLastPara="1" wrap="square" lIns="142175" tIns="71075" rIns="142175" bIns="710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399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ACKNOWLEDGEMENTS</a:t>
            </a:r>
            <a:endParaRPr/>
          </a:p>
        </p:txBody>
      </p:sp>
      <p:sp>
        <p:nvSpPr>
          <p:cNvPr id="23" name="Google Shape;23;p1"/>
          <p:cNvSpPr txBox="1"/>
          <p:nvPr/>
        </p:nvSpPr>
        <p:spPr>
          <a:xfrm>
            <a:off x="36006963" y="21642775"/>
            <a:ext cx="14626500" cy="974700"/>
          </a:xfrm>
          <a:prstGeom prst="rect">
            <a:avLst/>
          </a:prstGeom>
          <a:solidFill>
            <a:srgbClr val="003359"/>
          </a:solidFill>
          <a:ln>
            <a:noFill/>
          </a:ln>
        </p:spPr>
        <p:txBody>
          <a:bodyPr spcFirstLastPara="1" wrap="square" lIns="142175" tIns="71075" rIns="142175" bIns="710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399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REFERENCES</a:t>
            </a:r>
            <a:endParaRPr/>
          </a:p>
        </p:txBody>
      </p:sp>
      <p:sp>
        <p:nvSpPr>
          <p:cNvPr id="24" name="Google Shape;24;p1"/>
          <p:cNvSpPr txBox="1"/>
          <p:nvPr/>
        </p:nvSpPr>
        <p:spPr>
          <a:xfrm>
            <a:off x="36183525" y="29315600"/>
            <a:ext cx="14273400" cy="50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 are especially thankful for </a:t>
            </a:r>
            <a:r>
              <a:rPr lang="en-US" sz="3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lang="en-US" sz="36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 </a:t>
            </a:r>
            <a:r>
              <a:rPr lang="en-US" sz="3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support and assistance of the Augusta University Team, especially</a:t>
            </a:r>
            <a:r>
              <a:rPr lang="en-US" sz="36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sz="360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71500" marR="0" lvl="0" indent="-571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Dr. T. DeSilva for mentorship in theoretical quantum physics, </a:t>
            </a:r>
            <a:endParaRPr sz="3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71500" marR="0" lvl="0" indent="-571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Dr. T. Colbert  for mentorship in experimental methods, </a:t>
            </a:r>
            <a:endParaRPr sz="3600" dirty="0">
              <a:latin typeface="Calibri"/>
              <a:ea typeface="Calibri"/>
              <a:cs typeface="Calibri"/>
              <a:sym typeface="Calibri"/>
            </a:endParaRPr>
          </a:p>
          <a:p>
            <a:pPr marL="571500" marR="0" lvl="0" indent="-571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Dr. J.A. </a:t>
            </a:r>
            <a:r>
              <a:rPr lang="en-US" sz="36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Hauger</a:t>
            </a:r>
            <a:r>
              <a:rPr lang="en-US" sz="3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for electronics and micro-computing assistance,</a:t>
            </a:r>
            <a:endParaRPr sz="3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71500" marR="0" lvl="0" indent="-571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Dr. J. Newton for assistance and mentorship with nuclear theory,</a:t>
            </a:r>
            <a:endParaRPr sz="3600" dirty="0">
              <a:latin typeface="Calibri"/>
              <a:ea typeface="Calibri"/>
              <a:cs typeface="Calibri"/>
              <a:sym typeface="Calibri"/>
            </a:endParaRPr>
          </a:p>
          <a:p>
            <a:pPr marL="571500" marR="0" lvl="0" indent="-571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Dr. N. </a:t>
            </a:r>
            <a:r>
              <a:rPr lang="en-US" sz="36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Yanasak</a:t>
            </a:r>
            <a:r>
              <a:rPr lang="en-US" sz="3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for assistance with programming image processing, </a:t>
            </a:r>
            <a:endParaRPr sz="3600" dirty="0">
              <a:latin typeface="Calibri"/>
              <a:ea typeface="Calibri"/>
              <a:cs typeface="Calibri"/>
              <a:sym typeface="Calibri"/>
            </a:endParaRPr>
          </a:p>
          <a:p>
            <a:pPr marL="571500" marR="0" lvl="0" indent="-571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Mr. O. </a:t>
            </a:r>
            <a:r>
              <a:rPr lang="en-US" sz="36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Angelton</a:t>
            </a:r>
            <a:r>
              <a:rPr lang="en-US" sz="3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for assistance with laboratory materials, and </a:t>
            </a:r>
            <a:endParaRPr sz="3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71500" marR="0" lvl="0" indent="-571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Mr. W. Cooke for assistance with system integration.</a:t>
            </a:r>
            <a:endParaRPr sz="3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25;p1"/>
          <p:cNvSpPr/>
          <p:nvPr/>
        </p:nvSpPr>
        <p:spPr>
          <a:xfrm>
            <a:off x="476318" y="616472"/>
            <a:ext cx="34989339" cy="3581920"/>
          </a:xfrm>
          <a:prstGeom prst="rect">
            <a:avLst/>
          </a:prstGeom>
          <a:solidFill>
            <a:srgbClr val="003359"/>
          </a:solidFill>
          <a:ln w="12700" cap="flat" cmpd="sng">
            <a:solidFill>
              <a:srgbClr val="0A315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467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26;p1"/>
          <p:cNvSpPr txBox="1"/>
          <p:nvPr/>
        </p:nvSpPr>
        <p:spPr>
          <a:xfrm>
            <a:off x="37692626" y="35361663"/>
            <a:ext cx="7391400" cy="14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Video Media and </a:t>
            </a:r>
            <a:endParaRPr sz="4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Complete Experiment Notes </a:t>
            </a:r>
            <a:endParaRPr sz="44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1"/>
          <p:cNvSpPr/>
          <p:nvPr/>
        </p:nvSpPr>
        <p:spPr>
          <a:xfrm>
            <a:off x="4388250" y="2396898"/>
            <a:ext cx="26907900" cy="14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875" tIns="326925" rIns="653875" bIns="32692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Khang Kieu and Andrew Liebig, </a:t>
            </a:r>
            <a:r>
              <a:rPr lang="en-US" sz="40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Department of Chemistry and Physics, College of Science and Mathematics</a:t>
            </a:r>
            <a:endParaRPr/>
          </a:p>
        </p:txBody>
      </p:sp>
      <p:pic>
        <p:nvPicPr>
          <p:cNvPr id="28" name="Google Shape;28;p1" descr="AugustaUniversity_S_REVERS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42211" y="616471"/>
            <a:ext cx="3783389" cy="3824335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1"/>
          <p:cNvSpPr txBox="1"/>
          <p:nvPr/>
        </p:nvSpPr>
        <p:spPr>
          <a:xfrm>
            <a:off x="1787751" y="886830"/>
            <a:ext cx="32866355" cy="144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Cloud Chamber Optical Measurement of Nuclear Decay</a:t>
            </a:r>
            <a:endParaRPr/>
          </a:p>
        </p:txBody>
      </p:sp>
      <p:sp>
        <p:nvSpPr>
          <p:cNvPr id="30" name="Google Shape;30;p1"/>
          <p:cNvSpPr txBox="1"/>
          <p:nvPr/>
        </p:nvSpPr>
        <p:spPr>
          <a:xfrm>
            <a:off x="35958813" y="11753066"/>
            <a:ext cx="14626500" cy="3170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 future research, we plan to:</a:t>
            </a:r>
            <a:endParaRPr sz="4000" dirty="0">
              <a:latin typeface="Calibri"/>
              <a:ea typeface="Calibri"/>
              <a:cs typeface="Calibri"/>
              <a:sym typeface="Calibri"/>
            </a:endParaRPr>
          </a:p>
          <a:p>
            <a:pPr marL="571500" marR="0" lvl="0" indent="-571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Construct acrylic or engineered glass chamber enclosure</a:t>
            </a:r>
          </a:p>
          <a:p>
            <a:pPr marL="571500" marR="0" lvl="0" indent="-571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 panose="020B0604020202020204" pitchFamily="34" charset="0"/>
              <a:buChar char="•"/>
            </a:pPr>
            <a:r>
              <a:rPr lang="en-US" sz="4000" dirty="0">
                <a:latin typeface="Calibri"/>
                <a:ea typeface="Calibri"/>
                <a:cs typeface="Calibri"/>
                <a:sym typeface="Calibri"/>
              </a:rPr>
              <a:t>Integrate and program thermocouple and heating elements</a:t>
            </a:r>
            <a:endParaRPr lang="en-US" sz="4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71500" marR="0" lvl="0" indent="-571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Improve video capture methods to pursue optical counting</a:t>
            </a:r>
            <a:endParaRPr sz="4000" dirty="0">
              <a:latin typeface="Calibri"/>
              <a:ea typeface="Calibri"/>
              <a:cs typeface="Calibri"/>
              <a:sym typeface="Calibri"/>
            </a:endParaRPr>
          </a:p>
          <a:p>
            <a:pPr marL="571500" marR="0" lvl="0" indent="-571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Study alternate radioisotope sample sources</a:t>
            </a:r>
            <a:endParaRPr sz="4000"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" name="Google Shape;31;p1" descr="Text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6622225" y="15151712"/>
            <a:ext cx="5630509" cy="4143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32;p1" descr="A close up of a rock&#10;&#10;Description automatically generated with medium confidence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3586400" y="15401714"/>
            <a:ext cx="5630509" cy="3941754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1"/>
          <p:cNvSpPr txBox="1"/>
          <p:nvPr/>
        </p:nvSpPr>
        <p:spPr>
          <a:xfrm>
            <a:off x="36360363" y="19906850"/>
            <a:ext cx="139197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i="1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Fig 7: Possible future projects would study needle sources as calibration to measure activity in natural uranium sources </a:t>
            </a:r>
            <a:endParaRPr sz="2200" i="1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" name="Google Shape;34;p1"/>
          <p:cNvPicPr preferRelativeResize="0"/>
          <p:nvPr/>
        </p:nvPicPr>
        <p:blipFill rotWithShape="1">
          <a:blip r:embed="rId8">
            <a:alphaModFix/>
          </a:blip>
          <a:srcRect l="6776" t="11659" r="6791" b="9948"/>
          <a:stretch/>
        </p:blipFill>
        <p:spPr>
          <a:xfrm>
            <a:off x="31696874" y="1175939"/>
            <a:ext cx="3145274" cy="2852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7029189" y="1049768"/>
            <a:ext cx="11595292" cy="321764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1"/>
          <p:cNvSpPr txBox="1"/>
          <p:nvPr/>
        </p:nvSpPr>
        <p:spPr>
          <a:xfrm>
            <a:off x="36006963" y="7081475"/>
            <a:ext cx="14626500" cy="2646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571500" lvl="0" indent="-571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 identify characteristic Am-241 and Th-232 alpha decay phenomena that manifest as condensation trails in the vapor</a:t>
            </a:r>
            <a:endParaRPr dirty="0">
              <a:solidFill>
                <a:schemeClr val="dk1"/>
              </a:solidFill>
            </a:endParaRPr>
          </a:p>
          <a:p>
            <a:pPr marL="571500" lvl="0" indent="-571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Improved conditions are needed to produce favorable imaging conditions</a:t>
            </a:r>
            <a:r>
              <a:rPr lang="en-US" sz="4000" dirty="0">
                <a:latin typeface="Calibri"/>
                <a:ea typeface="Calibri"/>
                <a:cs typeface="Calibri"/>
                <a:sym typeface="Calibri"/>
              </a:rPr>
              <a:t> or </a:t>
            </a:r>
            <a:r>
              <a:rPr lang="en-US" sz="4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identify a proportional count rate</a:t>
            </a:r>
            <a:endParaRPr sz="4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1"/>
          <p:cNvSpPr txBox="1"/>
          <p:nvPr/>
        </p:nvSpPr>
        <p:spPr>
          <a:xfrm>
            <a:off x="476325" y="5848663"/>
            <a:ext cx="11144100" cy="4170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900" tIns="45700" rIns="91425" bIns="45700" anchor="t" anchorCtr="0">
            <a:spAutoFit/>
          </a:bodyPr>
          <a:lstStyle/>
          <a:p>
            <a:pPr marL="571500" marR="0" lvl="0" indent="-571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 construct a cloud chamber and perform video analysis to identify and characterize decay phenomena </a:t>
            </a:r>
            <a:endParaRPr sz="4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71500" marR="0" lvl="0" indent="-571500" algn="l" rtl="0">
              <a:spcBef>
                <a:spcPts val="1000"/>
              </a:spcBef>
              <a:spcAft>
                <a:spcPts val="2000"/>
              </a:spcAft>
              <a:buClr>
                <a:schemeClr val="dk1"/>
              </a:buClr>
              <a:buSzPts val="4000"/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 optimize conditions to identify ideal system arrangement for imaging decay and measure source disintegrations in the cloud chamber</a:t>
            </a:r>
            <a:endParaRPr sz="4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1"/>
          <p:cNvSpPr txBox="1"/>
          <p:nvPr/>
        </p:nvSpPr>
        <p:spPr>
          <a:xfrm>
            <a:off x="476318" y="16018855"/>
            <a:ext cx="16891807" cy="7617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28650" tIns="45700" rIns="91425" bIns="45700" anchor="t" anchorCtr="0">
            <a:spAutoFit/>
          </a:bodyPr>
          <a:lstStyle/>
          <a:p>
            <a:pPr marL="571500" marR="0" lvl="0" indent="-550863" algn="l" rtl="0">
              <a:spcBef>
                <a:spcPts val="0"/>
              </a:spcBef>
              <a:spcAft>
                <a:spcPts val="0"/>
              </a:spcAft>
              <a:buSzPts val="4000"/>
              <a:buFont typeface="Arial" panose="020B0604020202020204" pitchFamily="34" charset="0"/>
              <a:buChar char="•"/>
            </a:pPr>
            <a:r>
              <a:rPr lang="en-US" sz="4000" dirty="0">
                <a:latin typeface="Calibri"/>
                <a:ea typeface="Calibri"/>
                <a:cs typeface="Calibri"/>
                <a:sym typeface="Calibri"/>
              </a:rPr>
              <a:t>Cloud Chambers were first developed by Charles Thomson Rees Wilson and applied in experimental analysis in 1912</a:t>
            </a:r>
            <a:r>
              <a:rPr lang="en-US" sz="4000" baseline="30000" dirty="0">
                <a:latin typeface="Calibri"/>
                <a:ea typeface="Calibri"/>
                <a:cs typeface="Calibri"/>
                <a:sym typeface="Calibri"/>
              </a:rPr>
              <a:t>1</a:t>
            </a:r>
            <a:endParaRPr sz="4000" baseline="30000" dirty="0">
              <a:latin typeface="Calibri"/>
              <a:ea typeface="Calibri"/>
              <a:cs typeface="Calibri"/>
              <a:sym typeface="Calibri"/>
            </a:endParaRPr>
          </a:p>
          <a:p>
            <a:pPr marL="571500" marR="0" lvl="0" indent="-550863" algn="l" rtl="0">
              <a:spcBef>
                <a:spcPts val="1000"/>
              </a:spcBef>
              <a:spcAft>
                <a:spcPts val="0"/>
              </a:spcAft>
              <a:buSzPts val="4000"/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 Cloud Chamber uses </a:t>
            </a:r>
            <a:r>
              <a:rPr lang="en-US" sz="4000" dirty="0"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lang="en-US" sz="4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emperature gradient in a sealed chamber. The </a:t>
            </a:r>
            <a:r>
              <a:rPr lang="en-US" sz="4000" dirty="0">
                <a:latin typeface="Calibri"/>
                <a:ea typeface="Calibri"/>
                <a:cs typeface="Calibri"/>
                <a:sym typeface="Calibri"/>
              </a:rPr>
              <a:t>g</a:t>
            </a:r>
            <a:r>
              <a:rPr lang="en-US" sz="4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radient helps create a regio</a:t>
            </a:r>
            <a:r>
              <a:rPr lang="en-US" sz="4000" dirty="0">
                <a:latin typeface="Calibri"/>
                <a:ea typeface="Calibri"/>
                <a:cs typeface="Calibri"/>
                <a:sym typeface="Calibri"/>
              </a:rPr>
              <a:t>n of air supersaturated with isopropyl vapor </a:t>
            </a:r>
            <a:endParaRPr sz="4000" dirty="0"/>
          </a:p>
          <a:p>
            <a:pPr marL="571500" marR="0" lvl="0" indent="-550863" algn="l" rtl="0">
              <a:spcBef>
                <a:spcPts val="1000"/>
              </a:spcBef>
              <a:spcAft>
                <a:spcPts val="0"/>
              </a:spcAft>
              <a:buSzPts val="4000"/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Radioisotope source disintegrations emit charged particles </a:t>
            </a:r>
            <a:r>
              <a:rPr lang="en-US" sz="4000" dirty="0">
                <a:latin typeface="Calibri"/>
                <a:ea typeface="Calibri"/>
                <a:cs typeface="Calibri"/>
                <a:sym typeface="Calibri"/>
              </a:rPr>
              <a:t>which </a:t>
            </a:r>
            <a:r>
              <a:rPr lang="en-US" sz="4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transfer energy to the </a:t>
            </a:r>
            <a:r>
              <a:rPr lang="en-US" sz="4000" dirty="0">
                <a:latin typeface="Calibri"/>
                <a:ea typeface="Calibri"/>
                <a:cs typeface="Calibri"/>
                <a:sym typeface="Calibri"/>
              </a:rPr>
              <a:t>supersaturated vapor</a:t>
            </a:r>
            <a:r>
              <a:rPr lang="en-US" sz="4000" baseline="30000" dirty="0">
                <a:latin typeface="Calibri"/>
                <a:ea typeface="Calibri"/>
                <a:cs typeface="Calibri"/>
                <a:sym typeface="Calibri"/>
              </a:rPr>
              <a:t>2</a:t>
            </a:r>
          </a:p>
          <a:p>
            <a:pPr marL="571500" marR="0" lvl="0" indent="-550863" algn="l" rtl="0">
              <a:spcBef>
                <a:spcPts val="1000"/>
              </a:spcBef>
              <a:spcAft>
                <a:spcPts val="0"/>
              </a:spcAft>
              <a:buSzPts val="4000"/>
              <a:buFont typeface="Arial" panose="020B0604020202020204" pitchFamily="34" charset="0"/>
              <a:buChar char="•"/>
            </a:pPr>
            <a:r>
              <a:rPr lang="en-US" sz="4000" dirty="0">
                <a:latin typeface="Calibri"/>
                <a:ea typeface="Calibri"/>
                <a:cs typeface="Calibri"/>
                <a:sym typeface="Calibri"/>
              </a:rPr>
              <a:t>D</a:t>
            </a:r>
            <a:r>
              <a:rPr lang="en-US" sz="4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ecay energy and particle mass </a:t>
            </a:r>
            <a:r>
              <a:rPr lang="en-US" sz="4000" dirty="0">
                <a:latin typeface="Calibri"/>
                <a:ea typeface="Calibri"/>
                <a:cs typeface="Calibri"/>
                <a:sym typeface="Calibri"/>
              </a:rPr>
              <a:t>p</a:t>
            </a:r>
            <a:r>
              <a:rPr lang="en-US" sz="4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roduce phase transitions with characteristic condensation vapor trails</a:t>
            </a:r>
            <a:r>
              <a:rPr lang="en-US" sz="4000" baseline="30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lang="en-US" sz="4000" baseline="30000" dirty="0">
              <a:solidFill>
                <a:srgbClr val="000000"/>
              </a:solidFill>
              <a:ea typeface="Calibri"/>
            </a:endParaRPr>
          </a:p>
          <a:p>
            <a:pPr marL="571500" marR="0" lvl="0" indent="-550863" algn="l" rtl="0">
              <a:spcBef>
                <a:spcPts val="1000"/>
              </a:spcBef>
              <a:spcAft>
                <a:spcPts val="0"/>
              </a:spcAft>
              <a:buSzPts val="4000"/>
              <a:buFont typeface="Arial" panose="020B0604020202020204" pitchFamily="34" charset="0"/>
              <a:buChar char="•"/>
            </a:pPr>
            <a:r>
              <a:rPr lang="en-US" sz="4000" dirty="0">
                <a:latin typeface="Calibri"/>
                <a:ea typeface="Calibri"/>
                <a:cs typeface="Calibri"/>
                <a:sym typeface="Calibri"/>
              </a:rPr>
              <a:t>Laterally angled i</a:t>
            </a:r>
            <a:r>
              <a:rPr lang="en-US" sz="4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llumination increases visible contrast </a:t>
            </a:r>
            <a:r>
              <a:rPr lang="en-US" sz="4000" dirty="0">
                <a:latin typeface="Calibri"/>
                <a:ea typeface="Calibri"/>
                <a:cs typeface="Calibri"/>
                <a:sym typeface="Calibri"/>
              </a:rPr>
              <a:t>in decay trails for video analysis</a:t>
            </a:r>
            <a:r>
              <a:rPr lang="en-US" sz="4000" baseline="30000" dirty="0">
                <a:latin typeface="Calibri"/>
                <a:ea typeface="Calibri"/>
                <a:cs typeface="Calibri"/>
                <a:sym typeface="Calibri"/>
              </a:rPr>
              <a:t>3</a:t>
            </a:r>
          </a:p>
          <a:p>
            <a:pPr marL="571500" marR="0" lvl="0" indent="-550863" algn="l" rtl="0">
              <a:spcBef>
                <a:spcPts val="1000"/>
              </a:spcBef>
              <a:spcAft>
                <a:spcPts val="0"/>
              </a:spcAft>
              <a:buSzPts val="4000"/>
              <a:buFont typeface="Arial" panose="020B0604020202020204" pitchFamily="34" charset="0"/>
              <a:buChar char="•"/>
            </a:pPr>
            <a:r>
              <a:rPr lang="en-US" sz="4000" dirty="0">
                <a:latin typeface="Calibri"/>
                <a:ea typeface="Calibri"/>
                <a:cs typeface="Calibri"/>
                <a:sym typeface="Calibri"/>
              </a:rPr>
              <a:t>Particles from atomic disintegrations become visible by unassisted eye</a:t>
            </a:r>
            <a:endParaRPr sz="40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1"/>
          <p:cNvSpPr txBox="1"/>
          <p:nvPr/>
        </p:nvSpPr>
        <p:spPr>
          <a:xfrm>
            <a:off x="868812" y="23888175"/>
            <a:ext cx="16507800" cy="974700"/>
          </a:xfrm>
          <a:prstGeom prst="rect">
            <a:avLst/>
          </a:prstGeom>
          <a:solidFill>
            <a:srgbClr val="003359"/>
          </a:solidFill>
          <a:ln>
            <a:noFill/>
          </a:ln>
        </p:spPr>
        <p:txBody>
          <a:bodyPr spcFirstLastPara="1" wrap="square" lIns="142175" tIns="71075" rIns="142175" bIns="710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399" b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EXPERIMENTAL PROCEDURE</a:t>
            </a:r>
            <a:endParaRPr/>
          </a:p>
        </p:txBody>
      </p:sp>
      <p:sp>
        <p:nvSpPr>
          <p:cNvPr id="40" name="Google Shape;40;p1"/>
          <p:cNvSpPr txBox="1"/>
          <p:nvPr/>
        </p:nvSpPr>
        <p:spPr>
          <a:xfrm>
            <a:off x="36006963" y="22846063"/>
            <a:ext cx="14626500" cy="48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400" baseline="30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 </a:t>
            </a:r>
            <a:r>
              <a:rPr lang="en-US" sz="3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Britannica, T. Editors of Encyclopaedia (2023, February 10). C.T.R. Wilson. Encyclopedia Britannica. </a:t>
            </a:r>
            <a:r>
              <a:rPr lang="en-US" sz="34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10"/>
              </a:rPr>
              <a:t>https://www.britannica.com/biography/C-T-R-Wilson</a:t>
            </a:r>
            <a:endParaRPr sz="3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400" baseline="30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 </a:t>
            </a:r>
            <a:r>
              <a:rPr lang="en-US" sz="3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Interview of Luis Alvarez by Charles Weiner and Barry Richman on 1967 February 14, Niels Bohr Library &amp; Archives, American Institute of Physics, College Park, MD USA, </a:t>
            </a:r>
            <a:r>
              <a:rPr lang="en-US" sz="34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11"/>
              </a:rPr>
              <a:t>www.aip.org/history-programs/niels-bohr-library/oral-histories/4483-1</a:t>
            </a:r>
            <a:endParaRPr sz="3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400" baseline="30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en-US" sz="3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B. Allison, Particle physics -cloud chambers activities for</a:t>
            </a:r>
            <a:endParaRPr sz="3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715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schools (2012), </a:t>
            </a:r>
            <a:r>
              <a:rPr lang="en-US" sz="34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12"/>
              </a:rPr>
              <a:t>https://www.birmingham.ac.uk</a:t>
            </a:r>
            <a:r>
              <a:rPr lang="en-US" sz="3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3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715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400" baseline="30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 </a:t>
            </a:r>
            <a:r>
              <a:rPr lang="en-US" sz="3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National Nuclear Data Center. "NuDat 3.0 database". Brookhaven National Laboratory. </a:t>
            </a:r>
            <a:r>
              <a:rPr lang="en-US" sz="34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13"/>
              </a:rPr>
              <a:t>https://www.nndc.bnl.gov/nudat3/</a:t>
            </a:r>
            <a:r>
              <a:rPr lang="en-US" sz="3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3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1" name="Google Shape;41;p1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4540792" y="34753483"/>
            <a:ext cx="3145275" cy="3181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42;p1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11768816" y="6260375"/>
            <a:ext cx="5344108" cy="5288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1"/>
          <p:cNvPicPr preferRelativeResize="0"/>
          <p:nvPr/>
        </p:nvPicPr>
        <p:blipFill rotWithShape="1">
          <a:blip r:embed="rId16">
            <a:alphaModFix/>
          </a:blip>
          <a:srcRect t="18540"/>
          <a:stretch/>
        </p:blipFill>
        <p:spPr>
          <a:xfrm>
            <a:off x="1636658" y="10375326"/>
            <a:ext cx="6941834" cy="3364050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1"/>
          <p:cNvSpPr txBox="1"/>
          <p:nvPr/>
        </p:nvSpPr>
        <p:spPr>
          <a:xfrm>
            <a:off x="9029700" y="12384444"/>
            <a:ext cx="7810500" cy="20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571500" lvl="0" indent="-571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</a:pPr>
            <a:r>
              <a:rPr lang="en-US" sz="4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 observe Alpha Decay phenomenon in Tungsten Thoriated Rods and Americium.</a:t>
            </a:r>
            <a:endParaRPr lang="en-US" dirty="0"/>
          </a:p>
        </p:txBody>
      </p:sp>
      <p:sp>
        <p:nvSpPr>
          <p:cNvPr id="45" name="Google Shape;45;p1"/>
          <p:cNvSpPr txBox="1"/>
          <p:nvPr/>
        </p:nvSpPr>
        <p:spPr>
          <a:xfrm>
            <a:off x="1132600" y="13739375"/>
            <a:ext cx="80898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2000"/>
              </a:spcAft>
              <a:buNone/>
            </a:pPr>
            <a:r>
              <a:rPr lang="en-US" sz="4000" i="1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FIG 2: Th-232 Source</a:t>
            </a:r>
            <a:endParaRPr/>
          </a:p>
        </p:txBody>
      </p:sp>
      <p:sp>
        <p:nvSpPr>
          <p:cNvPr id="46" name="Google Shape;46;p1"/>
          <p:cNvSpPr txBox="1"/>
          <p:nvPr/>
        </p:nvSpPr>
        <p:spPr>
          <a:xfrm>
            <a:off x="11823750" y="11549175"/>
            <a:ext cx="5344200" cy="7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2000"/>
              </a:spcAft>
              <a:buNone/>
            </a:pPr>
            <a:r>
              <a:rPr lang="en-US" sz="3500" i="1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Fig 1: Am-241 Source</a:t>
            </a:r>
            <a:endParaRPr sz="900"/>
          </a:p>
        </p:txBody>
      </p:sp>
      <p:grpSp>
        <p:nvGrpSpPr>
          <p:cNvPr id="47" name="Google Shape;47;p1"/>
          <p:cNvGrpSpPr/>
          <p:nvPr/>
        </p:nvGrpSpPr>
        <p:grpSpPr>
          <a:xfrm>
            <a:off x="1043275" y="31626237"/>
            <a:ext cx="16507675" cy="6342763"/>
            <a:chOff x="605125" y="25613437"/>
            <a:chExt cx="16507675" cy="6342763"/>
          </a:xfrm>
        </p:grpSpPr>
        <p:grpSp>
          <p:nvGrpSpPr>
            <p:cNvPr id="48" name="Google Shape;48;p1"/>
            <p:cNvGrpSpPr/>
            <p:nvPr/>
          </p:nvGrpSpPr>
          <p:grpSpPr>
            <a:xfrm>
              <a:off x="1132600" y="25613437"/>
              <a:ext cx="15980200" cy="5721607"/>
              <a:chOff x="1132600" y="25994437"/>
              <a:chExt cx="15980200" cy="5721607"/>
            </a:xfrm>
          </p:grpSpPr>
          <p:pic>
            <p:nvPicPr>
              <p:cNvPr id="49" name="Google Shape;49;p1"/>
              <p:cNvPicPr preferRelativeResize="0"/>
              <p:nvPr/>
            </p:nvPicPr>
            <p:blipFill>
              <a:blip r:embed="rId17">
                <a:alphaModFix/>
              </a:blip>
              <a:stretch>
                <a:fillRect/>
              </a:stretch>
            </p:blipFill>
            <p:spPr>
              <a:xfrm>
                <a:off x="1132600" y="25994437"/>
                <a:ext cx="4401342" cy="518232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50" name="Google Shape;50;p1"/>
              <p:cNvSpPr txBox="1"/>
              <p:nvPr/>
            </p:nvSpPr>
            <p:spPr>
              <a:xfrm>
                <a:off x="6025700" y="26222263"/>
                <a:ext cx="11087100" cy="54937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4000" dirty="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Raspberry Pi 4 controls electronic components</a:t>
                </a:r>
                <a:endParaRPr sz="40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717550" lvl="0" indent="-571500" algn="l" rtl="0">
                  <a:spcBef>
                    <a:spcPts val="1000"/>
                  </a:spcBef>
                  <a:spcAft>
                    <a:spcPts val="0"/>
                  </a:spcAft>
                  <a:buClr>
                    <a:schemeClr val="dk1"/>
                  </a:buClr>
                  <a:buSzPts val="4000"/>
                  <a:buFont typeface="Arial" panose="020B0604020202020204" pitchFamily="34" charset="0"/>
                  <a:buChar char="•"/>
                </a:pPr>
                <a:r>
                  <a:rPr lang="en-US" sz="4000" dirty="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Illumination with programmable LEDs</a:t>
                </a:r>
                <a:endParaRPr sz="40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717550" lvl="0" indent="-57150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4000"/>
                  <a:buFont typeface="Arial" panose="020B0604020202020204" pitchFamily="34" charset="0"/>
                  <a:buChar char="•"/>
                </a:pPr>
                <a:r>
                  <a:rPr lang="en-US" sz="4000" dirty="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Power management with programmable relays</a:t>
                </a:r>
                <a:endParaRPr sz="40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717550" lvl="0" indent="-57150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4000"/>
                  <a:buFont typeface="Arial" panose="020B0604020202020204" pitchFamily="34" charset="0"/>
                  <a:buChar char="•"/>
                </a:pPr>
                <a:r>
                  <a:rPr lang="en-US" sz="4000" dirty="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High Voltage Generator creates an electric field, increases ionizations and contrast </a:t>
                </a:r>
                <a:endParaRPr sz="40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717550" lvl="0" indent="-57150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4000"/>
                  <a:buFont typeface="Arial" panose="020B0604020202020204" pitchFamily="34" charset="0"/>
                  <a:buChar char="•"/>
                </a:pPr>
                <a:r>
                  <a:rPr lang="en-US" sz="4000" dirty="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Imaging with Pi Controlled Camera</a:t>
                </a:r>
                <a:endParaRPr sz="40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717550" lvl="0" indent="-57150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4000"/>
                  <a:buFont typeface="Arial" panose="020B0604020202020204" pitchFamily="34" charset="0"/>
                  <a:buChar char="•"/>
                </a:pPr>
                <a:r>
                  <a:rPr lang="en-US" sz="4000" dirty="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Image Processing with MATLAB</a:t>
                </a:r>
                <a:endParaRPr sz="40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457200" lvl="0" indent="0" algn="l" rtl="0">
                  <a:spcBef>
                    <a:spcPts val="1000"/>
                  </a:spcBef>
                  <a:spcAft>
                    <a:spcPts val="1000"/>
                  </a:spcAft>
                  <a:buNone/>
                </a:pPr>
                <a:endParaRPr sz="40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1" name="Google Shape;51;p1"/>
            <p:cNvSpPr txBox="1"/>
            <p:nvPr/>
          </p:nvSpPr>
          <p:spPr>
            <a:xfrm>
              <a:off x="605125" y="31155800"/>
              <a:ext cx="8804700" cy="80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2000"/>
                </a:spcAft>
                <a:buNone/>
              </a:pPr>
              <a:r>
                <a:rPr lang="en-US" sz="4000" i="1">
                  <a:solidFill>
                    <a:srgbClr val="666666"/>
                  </a:solidFill>
                  <a:latin typeface="Calibri"/>
                  <a:ea typeface="Calibri"/>
                  <a:cs typeface="Calibri"/>
                  <a:sym typeface="Calibri"/>
                </a:rPr>
                <a:t>FIG 4: Camera and Single board computer</a:t>
              </a:r>
              <a:endParaRPr/>
            </a:p>
          </p:txBody>
        </p:sp>
      </p:grpSp>
      <p:grpSp>
        <p:nvGrpSpPr>
          <p:cNvPr id="52" name="Google Shape;52;p1"/>
          <p:cNvGrpSpPr/>
          <p:nvPr/>
        </p:nvGrpSpPr>
        <p:grpSpPr>
          <a:xfrm>
            <a:off x="842211" y="25114600"/>
            <a:ext cx="16525914" cy="6880332"/>
            <a:chOff x="699361" y="30228950"/>
            <a:chExt cx="16525914" cy="6880332"/>
          </a:xfrm>
        </p:grpSpPr>
        <p:sp>
          <p:nvSpPr>
            <p:cNvPr id="53" name="Google Shape;53;p1"/>
            <p:cNvSpPr txBox="1"/>
            <p:nvPr/>
          </p:nvSpPr>
          <p:spPr>
            <a:xfrm>
              <a:off x="699361" y="30348497"/>
              <a:ext cx="8737639" cy="676078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000" dirty="0">
                  <a:latin typeface="Calibri"/>
                  <a:ea typeface="Calibri"/>
                  <a:cs typeface="Calibri"/>
                  <a:sym typeface="Calibri"/>
                </a:rPr>
                <a:t>Creating the Temperature Gradient</a:t>
              </a:r>
              <a:endParaRPr sz="4000" dirty="0">
                <a:latin typeface="Calibri"/>
                <a:ea typeface="Calibri"/>
                <a:cs typeface="Calibri"/>
                <a:sym typeface="Calibri"/>
              </a:endParaRPr>
            </a:p>
            <a:p>
              <a:pPr marL="698500" lvl="1" indent="-508000">
                <a:buSzPts val="4000"/>
                <a:buFont typeface="Arial" panose="020B0604020202020204" pitchFamily="34" charset="0"/>
                <a:buChar char="•"/>
              </a:pPr>
              <a:r>
                <a:rPr lang="en-US" sz="4000" dirty="0">
                  <a:latin typeface="Calibri"/>
                  <a:ea typeface="Calibri"/>
                  <a:cs typeface="Calibri"/>
                  <a:sym typeface="Calibri"/>
                </a:rPr>
                <a:t>Internal electrical heaters increase the temp of an isopropyl alcohol reservoir to 100</a:t>
              </a:r>
              <a:r>
                <a:rPr lang="en-US" sz="40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°</a:t>
              </a:r>
              <a:r>
                <a:rPr lang="en-US" sz="4000" dirty="0">
                  <a:latin typeface="Calibri"/>
                  <a:ea typeface="Calibri"/>
                  <a:cs typeface="Calibri"/>
                  <a:sym typeface="Calibri"/>
                </a:rPr>
                <a:t>C and external ceramic heaters increase surface temp to 85°C</a:t>
              </a:r>
              <a:endParaRPr sz="4000" dirty="0">
                <a:latin typeface="Calibri"/>
                <a:ea typeface="Calibri"/>
                <a:cs typeface="Calibri"/>
                <a:sym typeface="Calibri"/>
              </a:endParaRPr>
            </a:p>
            <a:p>
              <a:pPr marL="635000" marR="0" lvl="0" indent="-444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4000"/>
                <a:buFont typeface="Arial" panose="020B0604020202020204" pitchFamily="34" charset="0"/>
                <a:buChar char="•"/>
              </a:pPr>
              <a:r>
                <a:rPr lang="en-US" sz="4000" dirty="0">
                  <a:latin typeface="Calibri"/>
                  <a:ea typeface="Calibri"/>
                  <a:cs typeface="Calibri"/>
                  <a:sym typeface="Calibri"/>
                </a:rPr>
                <a:t>Dry ice cools the steel base plate down to -60</a:t>
              </a:r>
              <a:r>
                <a:rPr lang="en-US" sz="40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°</a:t>
              </a:r>
              <a:r>
                <a:rPr lang="en-US" sz="4000" dirty="0">
                  <a:latin typeface="Calibri"/>
                  <a:ea typeface="Calibri"/>
                  <a:cs typeface="Calibri"/>
                  <a:sym typeface="Calibri"/>
                </a:rPr>
                <a:t>C and condenses alcohol vapor to form droplets </a:t>
              </a:r>
              <a:endParaRPr sz="4000" dirty="0"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l" rtl="0">
                <a:spcBef>
                  <a:spcPts val="2000"/>
                </a:spcBef>
                <a:spcAft>
                  <a:spcPts val="200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endParaRPr sz="4000" dirty="0"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54" name="Google Shape;54;p1"/>
            <p:cNvPicPr preferRelativeResize="0"/>
            <p:nvPr/>
          </p:nvPicPr>
          <p:blipFill>
            <a:blip r:embed="rId18">
              <a:alphaModFix/>
            </a:blip>
            <a:stretch>
              <a:fillRect/>
            </a:stretch>
          </p:blipFill>
          <p:spPr>
            <a:xfrm>
              <a:off x="9781599" y="30228950"/>
              <a:ext cx="6941851" cy="491343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" name="Google Shape;55;p1"/>
            <p:cNvSpPr txBox="1"/>
            <p:nvPr/>
          </p:nvSpPr>
          <p:spPr>
            <a:xfrm>
              <a:off x="9279775" y="35458850"/>
              <a:ext cx="7945500" cy="1416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2000"/>
                </a:spcAft>
                <a:buNone/>
              </a:pPr>
              <a:r>
                <a:rPr lang="en-US" sz="4000" i="1">
                  <a:solidFill>
                    <a:srgbClr val="666666"/>
                  </a:solidFill>
                  <a:latin typeface="Calibri"/>
                  <a:ea typeface="Calibri"/>
                  <a:cs typeface="Calibri"/>
                  <a:sym typeface="Calibri"/>
                </a:rPr>
                <a:t>FIG 3: Voltage Source Screen, Alcohol heater and Lighting assembly  </a:t>
              </a:r>
              <a:endParaRPr/>
            </a:p>
          </p:txBody>
        </p:sp>
      </p:grpSp>
      <p:pic>
        <p:nvPicPr>
          <p:cNvPr id="56" name="Google Shape;56;p1"/>
          <p:cNvPicPr preferRelativeResize="0"/>
          <p:nvPr/>
        </p:nvPicPr>
        <p:blipFill rotWithShape="1">
          <a:blip r:embed="rId19">
            <a:alphaModFix/>
          </a:blip>
          <a:srcRect l="30781" t="2278" r="36948" b="19706"/>
          <a:stretch/>
        </p:blipFill>
        <p:spPr>
          <a:xfrm>
            <a:off x="18237200" y="10603100"/>
            <a:ext cx="4438649" cy="4414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"/>
          <p:cNvPicPr preferRelativeResize="0"/>
          <p:nvPr/>
        </p:nvPicPr>
        <p:blipFill rotWithShape="1">
          <a:blip r:embed="rId20">
            <a:alphaModFix/>
          </a:blip>
          <a:srcRect l="30781" r="36948" b="19704"/>
          <a:stretch/>
        </p:blipFill>
        <p:spPr>
          <a:xfrm>
            <a:off x="18237200" y="15222000"/>
            <a:ext cx="4438648" cy="4414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"/>
          <p:cNvPicPr preferRelativeResize="0"/>
          <p:nvPr/>
        </p:nvPicPr>
        <p:blipFill rotWithShape="1">
          <a:blip r:embed="rId21">
            <a:alphaModFix/>
          </a:blip>
          <a:srcRect l="30781" r="36948" b="20426"/>
          <a:stretch/>
        </p:blipFill>
        <p:spPr>
          <a:xfrm>
            <a:off x="18237200" y="19824275"/>
            <a:ext cx="4438648" cy="441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"/>
          <p:cNvPicPr preferRelativeResize="0"/>
          <p:nvPr/>
        </p:nvPicPr>
        <p:blipFill rotWithShape="1">
          <a:blip r:embed="rId22">
            <a:alphaModFix/>
          </a:blip>
          <a:srcRect l="34370" t="2655" r="33363" b="18073"/>
          <a:stretch/>
        </p:blipFill>
        <p:spPr>
          <a:xfrm>
            <a:off x="18271413" y="24426575"/>
            <a:ext cx="4438650" cy="4414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"/>
          <p:cNvPicPr preferRelativeResize="0"/>
          <p:nvPr/>
        </p:nvPicPr>
        <p:blipFill rotWithShape="1">
          <a:blip r:embed="rId23">
            <a:alphaModFix/>
          </a:blip>
          <a:srcRect l="36276" r="31414" b="19704"/>
          <a:stretch/>
        </p:blipFill>
        <p:spPr>
          <a:xfrm>
            <a:off x="18271425" y="28972525"/>
            <a:ext cx="4438649" cy="4414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"/>
          <p:cNvPicPr preferRelativeResize="0"/>
          <p:nvPr/>
        </p:nvPicPr>
        <p:blipFill rotWithShape="1">
          <a:blip r:embed="rId24">
            <a:alphaModFix/>
          </a:blip>
          <a:srcRect l="31393" r="36211" b="19704"/>
          <a:stretch/>
        </p:blipFill>
        <p:spPr>
          <a:xfrm>
            <a:off x="18271425" y="33478750"/>
            <a:ext cx="4404424" cy="4414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"/>
          <p:cNvPicPr preferRelativeResize="0"/>
          <p:nvPr/>
        </p:nvPicPr>
        <p:blipFill rotWithShape="1">
          <a:blip r:embed="rId25">
            <a:alphaModFix/>
          </a:blip>
          <a:srcRect l="35282" t="14236" r="22254"/>
          <a:stretch/>
        </p:blipFill>
        <p:spPr>
          <a:xfrm>
            <a:off x="22872000" y="15249700"/>
            <a:ext cx="4954476" cy="441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"/>
          <p:cNvPicPr preferRelativeResize="0"/>
          <p:nvPr/>
        </p:nvPicPr>
        <p:blipFill rotWithShape="1">
          <a:blip r:embed="rId26">
            <a:alphaModFix/>
          </a:blip>
          <a:srcRect l="38947" t="9380" r="18592" b="5185"/>
          <a:stretch/>
        </p:blipFill>
        <p:spPr>
          <a:xfrm>
            <a:off x="22881400" y="19848350"/>
            <a:ext cx="4954476" cy="4414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"/>
          <p:cNvPicPr preferRelativeResize="0"/>
          <p:nvPr/>
        </p:nvPicPr>
        <p:blipFill rotWithShape="1">
          <a:blip r:embed="rId27">
            <a:alphaModFix/>
          </a:blip>
          <a:srcRect l="39771" t="14566" r="17891"/>
          <a:stretch/>
        </p:blipFill>
        <p:spPr>
          <a:xfrm>
            <a:off x="22872000" y="24444500"/>
            <a:ext cx="4954476" cy="441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"/>
          <p:cNvPicPr preferRelativeResize="0"/>
          <p:nvPr/>
        </p:nvPicPr>
        <p:blipFill rotWithShape="1">
          <a:blip r:embed="rId28">
            <a:alphaModFix/>
          </a:blip>
          <a:srcRect l="43736" t="15390" r="14294"/>
          <a:stretch/>
        </p:blipFill>
        <p:spPr>
          <a:xfrm>
            <a:off x="22881400" y="29026450"/>
            <a:ext cx="4954476" cy="4414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"/>
          <p:cNvPicPr preferRelativeResize="0"/>
          <p:nvPr/>
        </p:nvPicPr>
        <p:blipFill rotWithShape="1">
          <a:blip r:embed="rId29">
            <a:alphaModFix/>
          </a:blip>
          <a:srcRect l="40754" t="22366" r="16903"/>
          <a:stretch/>
        </p:blipFill>
        <p:spPr>
          <a:xfrm>
            <a:off x="22881425" y="33520600"/>
            <a:ext cx="4954476" cy="4414051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"/>
          <p:cNvSpPr txBox="1"/>
          <p:nvPr/>
        </p:nvSpPr>
        <p:spPr>
          <a:xfrm>
            <a:off x="22230114" y="9559362"/>
            <a:ext cx="1977000" cy="631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>
                <a:highlight>
                  <a:schemeClr val="lt1"/>
                </a:highlight>
              </a:rPr>
              <a:t>1</a:t>
            </a:r>
            <a:endParaRPr sz="3200">
              <a:highlight>
                <a:schemeClr val="lt1"/>
              </a:highlight>
            </a:endParaRPr>
          </a:p>
        </p:txBody>
      </p:sp>
      <p:sp>
        <p:nvSpPr>
          <p:cNvPr id="68" name="Google Shape;68;p1"/>
          <p:cNvSpPr txBox="1"/>
          <p:nvPr/>
        </p:nvSpPr>
        <p:spPr>
          <a:xfrm>
            <a:off x="22377560" y="28245915"/>
            <a:ext cx="1977000" cy="631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>
                <a:highlight>
                  <a:schemeClr val="lt1"/>
                </a:highlight>
              </a:rPr>
              <a:t>5</a:t>
            </a:r>
            <a:endParaRPr sz="3200">
              <a:highlight>
                <a:schemeClr val="lt1"/>
              </a:highlight>
            </a:endParaRPr>
          </a:p>
        </p:txBody>
      </p:sp>
      <p:sp>
        <p:nvSpPr>
          <p:cNvPr id="69" name="Google Shape;69;p1"/>
          <p:cNvSpPr txBox="1"/>
          <p:nvPr/>
        </p:nvSpPr>
        <p:spPr>
          <a:xfrm>
            <a:off x="22333796" y="14416000"/>
            <a:ext cx="513600" cy="631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>
                <a:highlight>
                  <a:schemeClr val="lt1"/>
                </a:highlight>
              </a:rPr>
              <a:t>2</a:t>
            </a:r>
            <a:endParaRPr sz="3200">
              <a:highlight>
                <a:schemeClr val="lt1"/>
              </a:highlight>
            </a:endParaRPr>
          </a:p>
        </p:txBody>
      </p:sp>
      <p:sp>
        <p:nvSpPr>
          <p:cNvPr id="70" name="Google Shape;70;p1"/>
          <p:cNvSpPr txBox="1"/>
          <p:nvPr/>
        </p:nvSpPr>
        <p:spPr>
          <a:xfrm>
            <a:off x="22333805" y="19019687"/>
            <a:ext cx="4459116" cy="631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>
                <a:highlight>
                  <a:schemeClr val="lt1"/>
                </a:highlight>
              </a:rPr>
              <a:t>3</a:t>
            </a:r>
            <a:endParaRPr sz="3200">
              <a:highlight>
                <a:schemeClr val="lt1"/>
              </a:highlight>
            </a:endParaRPr>
          </a:p>
        </p:txBody>
      </p:sp>
      <p:sp>
        <p:nvSpPr>
          <p:cNvPr id="71" name="Google Shape;71;p1"/>
          <p:cNvSpPr txBox="1"/>
          <p:nvPr/>
        </p:nvSpPr>
        <p:spPr>
          <a:xfrm>
            <a:off x="22333809" y="23663469"/>
            <a:ext cx="4519500" cy="631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>
                <a:highlight>
                  <a:schemeClr val="lt1"/>
                </a:highlight>
              </a:rPr>
              <a:t>4</a:t>
            </a:r>
            <a:endParaRPr sz="3200">
              <a:highlight>
                <a:schemeClr val="lt1"/>
              </a:highlight>
            </a:endParaRPr>
          </a:p>
        </p:txBody>
      </p:sp>
      <p:sp>
        <p:nvSpPr>
          <p:cNvPr id="72" name="Google Shape;72;p1"/>
          <p:cNvSpPr txBox="1"/>
          <p:nvPr/>
        </p:nvSpPr>
        <p:spPr>
          <a:xfrm>
            <a:off x="22383305" y="32839278"/>
            <a:ext cx="1977000" cy="631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>
                <a:highlight>
                  <a:schemeClr val="lt1"/>
                </a:highlight>
              </a:rPr>
              <a:t>6</a:t>
            </a:r>
            <a:endParaRPr sz="3200">
              <a:highlight>
                <a:schemeClr val="lt1"/>
              </a:highlight>
            </a:endParaRPr>
          </a:p>
        </p:txBody>
      </p:sp>
      <p:sp>
        <p:nvSpPr>
          <p:cNvPr id="73" name="Google Shape;73;p1"/>
          <p:cNvSpPr txBox="1"/>
          <p:nvPr/>
        </p:nvSpPr>
        <p:spPr>
          <a:xfrm>
            <a:off x="22345211" y="37337795"/>
            <a:ext cx="1977000" cy="631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>
                <a:highlight>
                  <a:schemeClr val="lt1"/>
                </a:highlight>
              </a:rPr>
              <a:t>7</a:t>
            </a:r>
            <a:endParaRPr sz="3200">
              <a:highlight>
                <a:schemeClr val="lt1"/>
              </a:highlight>
            </a:endParaRPr>
          </a:p>
        </p:txBody>
      </p:sp>
      <p:sp>
        <p:nvSpPr>
          <p:cNvPr id="74" name="Google Shape;74;p1"/>
          <p:cNvSpPr txBox="1"/>
          <p:nvPr/>
        </p:nvSpPr>
        <p:spPr>
          <a:xfrm>
            <a:off x="27489689" y="19106559"/>
            <a:ext cx="1863900" cy="631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>
                <a:highlight>
                  <a:schemeClr val="lt1"/>
                </a:highlight>
              </a:rPr>
              <a:t>9</a:t>
            </a:r>
            <a:endParaRPr sz="3200">
              <a:highlight>
                <a:schemeClr val="lt1"/>
              </a:highlight>
            </a:endParaRPr>
          </a:p>
        </p:txBody>
      </p:sp>
      <p:sp>
        <p:nvSpPr>
          <p:cNvPr id="75" name="Google Shape;75;p1"/>
          <p:cNvSpPr txBox="1"/>
          <p:nvPr/>
        </p:nvSpPr>
        <p:spPr>
          <a:xfrm>
            <a:off x="27280281" y="23678589"/>
            <a:ext cx="1863900" cy="631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>
                <a:highlight>
                  <a:schemeClr val="lt1"/>
                </a:highlight>
              </a:rPr>
              <a:t>10</a:t>
            </a:r>
            <a:endParaRPr sz="3200">
              <a:highlight>
                <a:schemeClr val="lt1"/>
              </a:highlight>
            </a:endParaRPr>
          </a:p>
        </p:txBody>
      </p:sp>
      <p:sp>
        <p:nvSpPr>
          <p:cNvPr id="76" name="Google Shape;76;p1"/>
          <p:cNvSpPr txBox="1"/>
          <p:nvPr/>
        </p:nvSpPr>
        <p:spPr>
          <a:xfrm>
            <a:off x="27299194" y="37380906"/>
            <a:ext cx="1863900" cy="631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>
                <a:highlight>
                  <a:schemeClr val="lt1"/>
                </a:highlight>
              </a:rPr>
              <a:t>13</a:t>
            </a:r>
            <a:endParaRPr sz="3200">
              <a:highlight>
                <a:schemeClr val="lt1"/>
              </a:highlight>
            </a:endParaRPr>
          </a:p>
        </p:txBody>
      </p:sp>
      <p:sp>
        <p:nvSpPr>
          <p:cNvPr id="77" name="Google Shape;77;p1"/>
          <p:cNvSpPr txBox="1"/>
          <p:nvPr/>
        </p:nvSpPr>
        <p:spPr>
          <a:xfrm>
            <a:off x="27272400" y="28238948"/>
            <a:ext cx="1863900" cy="631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>
                <a:highlight>
                  <a:schemeClr val="lt1"/>
                </a:highlight>
              </a:rPr>
              <a:t>11</a:t>
            </a:r>
            <a:endParaRPr sz="3200">
              <a:highlight>
                <a:schemeClr val="lt1"/>
              </a:highlight>
            </a:endParaRPr>
          </a:p>
        </p:txBody>
      </p:sp>
      <p:sp>
        <p:nvSpPr>
          <p:cNvPr id="78" name="Google Shape;78;p1"/>
          <p:cNvSpPr txBox="1"/>
          <p:nvPr/>
        </p:nvSpPr>
        <p:spPr>
          <a:xfrm>
            <a:off x="27299208" y="32860767"/>
            <a:ext cx="1863900" cy="631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>
                <a:highlight>
                  <a:schemeClr val="lt1"/>
                </a:highlight>
              </a:rPr>
              <a:t>12</a:t>
            </a:r>
            <a:endParaRPr sz="3200">
              <a:highlight>
                <a:schemeClr val="lt1"/>
              </a:highlight>
            </a:endParaRPr>
          </a:p>
        </p:txBody>
      </p:sp>
      <p:sp>
        <p:nvSpPr>
          <p:cNvPr id="79" name="Google Shape;79;p1"/>
          <p:cNvSpPr/>
          <p:nvPr/>
        </p:nvSpPr>
        <p:spPr>
          <a:xfrm rot="-1071337">
            <a:off x="23696181" y="16428250"/>
            <a:ext cx="4137704" cy="1656959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1"/>
          <p:cNvSpPr/>
          <p:nvPr/>
        </p:nvSpPr>
        <p:spPr>
          <a:xfrm rot="-1071337">
            <a:off x="23289818" y="21262650"/>
            <a:ext cx="4137704" cy="1656959"/>
          </a:xfrm>
          <a:prstGeom prst="ellipse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1"/>
          <p:cNvSpPr/>
          <p:nvPr/>
        </p:nvSpPr>
        <p:spPr>
          <a:xfrm rot="-1071225">
            <a:off x="23196267" y="25483492"/>
            <a:ext cx="4610743" cy="2045937"/>
          </a:xfrm>
          <a:prstGeom prst="ellipse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"/>
          <p:cNvSpPr/>
          <p:nvPr/>
        </p:nvSpPr>
        <p:spPr>
          <a:xfrm rot="-1071352">
            <a:off x="23101996" y="30230089"/>
            <a:ext cx="4393008" cy="1918617"/>
          </a:xfrm>
          <a:prstGeom prst="ellipse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1"/>
          <p:cNvSpPr/>
          <p:nvPr/>
        </p:nvSpPr>
        <p:spPr>
          <a:xfrm rot="-1071229">
            <a:off x="23133539" y="34798059"/>
            <a:ext cx="4601920" cy="1878489"/>
          </a:xfrm>
          <a:prstGeom prst="ellipse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1"/>
          <p:cNvSpPr/>
          <p:nvPr/>
        </p:nvSpPr>
        <p:spPr>
          <a:xfrm>
            <a:off x="27771725" y="11729900"/>
            <a:ext cx="3524400" cy="2031900"/>
          </a:xfrm>
          <a:prstGeom prst="rect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1"/>
          <p:cNvSpPr/>
          <p:nvPr/>
        </p:nvSpPr>
        <p:spPr>
          <a:xfrm>
            <a:off x="22908800" y="10398850"/>
            <a:ext cx="5079600" cy="47124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cxnSp>
        <p:nvCxnSpPr>
          <p:cNvPr id="86" name="Google Shape;86;p1"/>
          <p:cNvCxnSpPr/>
          <p:nvPr/>
        </p:nvCxnSpPr>
        <p:spPr>
          <a:xfrm>
            <a:off x="27793675" y="10670463"/>
            <a:ext cx="3448200" cy="1102500"/>
          </a:xfrm>
          <a:prstGeom prst="straightConnector1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7" name="Google Shape;87;p1"/>
          <p:cNvCxnSpPr/>
          <p:nvPr/>
        </p:nvCxnSpPr>
        <p:spPr>
          <a:xfrm rot="10800000" flipH="1">
            <a:off x="27793675" y="13792250"/>
            <a:ext cx="3524400" cy="1143600"/>
          </a:xfrm>
          <a:prstGeom prst="straightConnector1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88" name="Google Shape;88;p1"/>
          <p:cNvPicPr preferRelativeResize="0"/>
          <p:nvPr/>
        </p:nvPicPr>
        <p:blipFill rotWithShape="1">
          <a:blip r:embed="rId30">
            <a:alphaModFix/>
          </a:blip>
          <a:srcRect l="36912" t="18606" r="20624"/>
          <a:stretch/>
        </p:blipFill>
        <p:spPr>
          <a:xfrm>
            <a:off x="22914850" y="10615450"/>
            <a:ext cx="4954476" cy="4414051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"/>
          <p:cNvSpPr/>
          <p:nvPr/>
        </p:nvSpPr>
        <p:spPr>
          <a:xfrm rot="-1071337">
            <a:off x="23234331" y="11602600"/>
            <a:ext cx="4137704" cy="1656959"/>
          </a:xfrm>
          <a:prstGeom prst="ellipse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1"/>
          <p:cNvSpPr/>
          <p:nvPr/>
        </p:nvSpPr>
        <p:spPr>
          <a:xfrm rot="-1071232">
            <a:off x="18874624" y="29720392"/>
            <a:ext cx="3825952" cy="1742723"/>
          </a:xfrm>
          <a:prstGeom prst="ellipse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1"/>
          <p:cNvSpPr/>
          <p:nvPr/>
        </p:nvSpPr>
        <p:spPr>
          <a:xfrm rot="-1071283">
            <a:off x="18624456" y="25430269"/>
            <a:ext cx="3850239" cy="1786554"/>
          </a:xfrm>
          <a:prstGeom prst="ellipse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1"/>
          <p:cNvSpPr/>
          <p:nvPr/>
        </p:nvSpPr>
        <p:spPr>
          <a:xfrm rot="-1071258">
            <a:off x="18599517" y="20397352"/>
            <a:ext cx="4044065" cy="1918617"/>
          </a:xfrm>
          <a:prstGeom prst="ellipse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1"/>
          <p:cNvSpPr/>
          <p:nvPr/>
        </p:nvSpPr>
        <p:spPr>
          <a:xfrm rot="-1071292">
            <a:off x="18429529" y="16087590"/>
            <a:ext cx="4207341" cy="1918617"/>
          </a:xfrm>
          <a:prstGeom prst="ellipse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1"/>
          <p:cNvSpPr/>
          <p:nvPr/>
        </p:nvSpPr>
        <p:spPr>
          <a:xfrm rot="-1071176">
            <a:off x="18664736" y="11268767"/>
            <a:ext cx="4034579" cy="1918617"/>
          </a:xfrm>
          <a:prstGeom prst="ellipse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1"/>
          <p:cNvSpPr txBox="1"/>
          <p:nvPr/>
        </p:nvSpPr>
        <p:spPr>
          <a:xfrm>
            <a:off x="27281234" y="17254985"/>
            <a:ext cx="8526300" cy="29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28650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400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400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sz="4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"/>
          <p:cNvSpPr txBox="1"/>
          <p:nvPr/>
        </p:nvSpPr>
        <p:spPr>
          <a:xfrm>
            <a:off x="28196938" y="15174838"/>
            <a:ext cx="7391400" cy="38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2000"/>
              </a:spcAft>
              <a:buNone/>
            </a:pPr>
            <a:r>
              <a:rPr lang="en-US" sz="4000" i="1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FIG 5: Image series of Th-232 characteristic 4.08 MeV alpha decay shows two charged energetic particles causing  ionization and disrupting transport</a:t>
            </a:r>
            <a:r>
              <a:rPr lang="en-US" sz="4000" i="1" baseline="300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baseline="30000"/>
          </a:p>
        </p:txBody>
      </p:sp>
      <p:pic>
        <p:nvPicPr>
          <p:cNvPr id="98" name="Google Shape;98;p1"/>
          <p:cNvPicPr preferRelativeResize="0"/>
          <p:nvPr/>
        </p:nvPicPr>
        <p:blipFill rotWithShape="1">
          <a:blip r:embed="rId31">
            <a:alphaModFix/>
          </a:blip>
          <a:srcRect l="15533" t="20771" r="-9447" b="14319"/>
          <a:stretch/>
        </p:blipFill>
        <p:spPr>
          <a:xfrm>
            <a:off x="28428100" y="28005975"/>
            <a:ext cx="6941849" cy="3848101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"/>
          <p:cNvSpPr/>
          <p:nvPr/>
        </p:nvSpPr>
        <p:spPr>
          <a:xfrm rot="389475">
            <a:off x="31401697" y="30483399"/>
            <a:ext cx="3552600" cy="1138200"/>
          </a:xfrm>
          <a:prstGeom prst="ellipse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0" name="Google Shape;100;p1"/>
          <p:cNvPicPr preferRelativeResize="0"/>
          <p:nvPr/>
        </p:nvPicPr>
        <p:blipFill rotWithShape="1">
          <a:blip r:embed="rId32">
            <a:alphaModFix/>
          </a:blip>
          <a:srcRect l="18991" t="19535" r="3806" b="11532"/>
          <a:stretch/>
        </p:blipFill>
        <p:spPr>
          <a:xfrm>
            <a:off x="28428102" y="23956575"/>
            <a:ext cx="6041373" cy="3914702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"/>
          <p:cNvSpPr/>
          <p:nvPr/>
        </p:nvSpPr>
        <p:spPr>
          <a:xfrm rot="569908">
            <a:off x="30840902" y="26562105"/>
            <a:ext cx="3552600" cy="1138200"/>
          </a:xfrm>
          <a:prstGeom prst="ellipse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2" name="Google Shape;102;p1"/>
          <p:cNvPicPr preferRelativeResize="0"/>
          <p:nvPr/>
        </p:nvPicPr>
        <p:blipFill rotWithShape="1">
          <a:blip r:embed="rId33">
            <a:alphaModFix/>
          </a:blip>
          <a:srcRect l="20167" t="19585" r="14374" b="19929"/>
          <a:stretch/>
        </p:blipFill>
        <p:spPr>
          <a:xfrm>
            <a:off x="28352175" y="19910500"/>
            <a:ext cx="6041375" cy="3824325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"/>
          <p:cNvSpPr txBox="1"/>
          <p:nvPr/>
        </p:nvSpPr>
        <p:spPr>
          <a:xfrm>
            <a:off x="28123775" y="31988775"/>
            <a:ext cx="7391400" cy="264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2000"/>
              </a:spcAft>
              <a:buNone/>
            </a:pPr>
            <a:r>
              <a:rPr lang="en-US" sz="4000" i="1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FIG 6: Image series of Am-241 characteristic 5.64 MeV alpha decay shows several simultaneous decay tracks</a:t>
            </a:r>
            <a:endParaRPr baseline="30000"/>
          </a:p>
        </p:txBody>
      </p:sp>
      <p:sp>
        <p:nvSpPr>
          <p:cNvPr id="104" name="Google Shape;104;p1"/>
          <p:cNvSpPr txBox="1"/>
          <p:nvPr/>
        </p:nvSpPr>
        <p:spPr>
          <a:xfrm>
            <a:off x="28036975" y="34747300"/>
            <a:ext cx="7945500" cy="326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Am-241 shows a higher rate of ionization, which agrees with the higher isotopic activity as compared to Th-232 (432.6 y for Am-241 and 14x10</a:t>
            </a:r>
            <a:r>
              <a:rPr lang="en-US" sz="4000" baseline="30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 </a:t>
            </a:r>
            <a:r>
              <a:rPr lang="en-US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 for Th-232)</a:t>
            </a:r>
            <a:r>
              <a:rPr lang="en-US" sz="4000" baseline="30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4</a:t>
            </a:r>
            <a:endParaRPr/>
          </a:p>
        </p:txBody>
      </p:sp>
      <p:sp>
        <p:nvSpPr>
          <p:cNvPr id="2" name="Google Shape;70;p1">
            <a:extLst>
              <a:ext uri="{FF2B5EF4-FFF2-40B4-BE49-F238E27FC236}">
                <a16:creationId xmlns:a16="http://schemas.microsoft.com/office/drawing/2014/main" id="{D949944B-EA71-04A6-17B7-EE5058100349}"/>
              </a:ext>
            </a:extLst>
          </p:cNvPr>
          <p:cNvSpPr txBox="1"/>
          <p:nvPr/>
        </p:nvSpPr>
        <p:spPr>
          <a:xfrm>
            <a:off x="27526906" y="14430434"/>
            <a:ext cx="4459116" cy="631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 dirty="0">
                <a:highlight>
                  <a:srgbClr val="FFFFFF"/>
                </a:highlight>
              </a:rPr>
              <a:t>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694</Words>
  <Application>Microsoft Macintosh PowerPoint</Application>
  <PresentationFormat>Custom</PresentationFormat>
  <Paragraphs>73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Samantha Mellinger</dc:creator>
  <cp:lastModifiedBy>Liebig, Andrew</cp:lastModifiedBy>
  <cp:revision>14</cp:revision>
  <dcterms:created xsi:type="dcterms:W3CDTF">2016-02-19T19:13:49Z</dcterms:created>
  <dcterms:modified xsi:type="dcterms:W3CDTF">2023-04-26T05:22:53Z</dcterms:modified>
</cp:coreProperties>
</file>